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C1B4"/>
    <a:srgbClr val="F5F5F5"/>
    <a:srgbClr val="C8E265"/>
    <a:srgbClr val="F44C7F"/>
    <a:srgbClr val="74B4D3"/>
    <a:srgbClr val="77B9D9"/>
    <a:srgbClr val="F74D81"/>
    <a:srgbClr val="A5C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2292" y="3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9090D-0A7B-41EB-952F-4BA3B8F2BBD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08DE7-4F79-4F0A-AE73-17E7C76EB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40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08DE7-4F79-4F0A-AE73-17E7C76EB0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61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579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90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6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0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74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949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718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59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046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638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06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9F317-5AB7-48C9-9622-A67E90E098D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2AAF1-BBF7-4667-B24B-E99835FF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0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597" y="5503"/>
            <a:ext cx="6856404" cy="1275089"/>
          </a:xfrm>
          <a:prstGeom prst="roundRect">
            <a:avLst/>
          </a:prstGeom>
          <a:solidFill>
            <a:srgbClr val="58C1B4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400"/>
              <a:t>Family Help School and Community Practitioner 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527" y="9331499"/>
            <a:ext cx="2365102" cy="396123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2899771" y="2396865"/>
            <a:ext cx="858741" cy="845452"/>
          </a:xfrm>
          <a:prstGeom prst="ellipse">
            <a:avLst/>
          </a:prstGeom>
          <a:solidFill>
            <a:srgbClr val="C8E265"/>
          </a:solidFill>
          <a:ln>
            <a:solidFill>
              <a:srgbClr val="C8E26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2223752" y="8584099"/>
            <a:ext cx="512512" cy="499276"/>
          </a:xfrm>
          <a:prstGeom prst="ellipse">
            <a:avLst/>
          </a:prstGeom>
          <a:solidFill>
            <a:srgbClr val="77B9D9"/>
          </a:solidFill>
          <a:ln>
            <a:solidFill>
              <a:srgbClr val="74B4D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5866987" y="2663645"/>
            <a:ext cx="664642" cy="596871"/>
          </a:xfrm>
          <a:prstGeom prst="ellipse">
            <a:avLst/>
          </a:prstGeom>
          <a:solidFill>
            <a:srgbClr val="F44C7F"/>
          </a:solidFill>
          <a:ln>
            <a:solidFill>
              <a:srgbClr val="F44C7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2A6F97-DE9E-4FE6-3D4C-88518AB90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66" y="8582215"/>
            <a:ext cx="1002633" cy="12860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4DB25E-D288-25FE-FD10-22310811A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706" y="9216247"/>
            <a:ext cx="2564083" cy="6341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FFFF50-D48C-BD40-95B9-2F23D594DB07}"/>
              </a:ext>
            </a:extLst>
          </p:cNvPr>
          <p:cNvSpPr txBox="1"/>
          <p:nvPr/>
        </p:nvSpPr>
        <p:spPr>
          <a:xfrm>
            <a:off x="172394" y="4337709"/>
            <a:ext cx="2727377" cy="4173379"/>
          </a:xfrm>
          <a:prstGeom prst="roundRect">
            <a:avLst/>
          </a:prstGeom>
          <a:solidFill>
            <a:srgbClr val="C8E265"/>
          </a:solidFill>
          <a:ln>
            <a:solidFill>
              <a:srgbClr val="C8E265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GB" sz="1500"/>
              <a:t>Visit my drop-in session for a range of advice, tips, and resources to support you and</a:t>
            </a:r>
            <a:r>
              <a:rPr lang="en-GB" sz="1600"/>
              <a:t> your family. </a:t>
            </a:r>
            <a:endParaRPr lang="en-GB" sz="1600"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/>
              <a:t>Understanding your child’s</a:t>
            </a:r>
            <a:r>
              <a:rPr lang="en-GB" sz="1500"/>
              <a:t> feelings and behaviours.</a:t>
            </a:r>
            <a:endParaRPr lang="en-GB" sz="1500"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500"/>
              <a:t>Supporting your child’s emotional health</a:t>
            </a:r>
            <a:endParaRPr lang="en-GB" sz="1500"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500"/>
              <a:t>Find out about other services that are available to support you. </a:t>
            </a:r>
            <a:endParaRPr lang="en-GB" sz="1500">
              <a:ea typeface="Calibri"/>
              <a:cs typeface="Calibri"/>
            </a:endParaRPr>
          </a:p>
          <a:p>
            <a:r>
              <a:rPr lang="en-GB" sz="1600" b="1">
                <a:ea typeface="Calibri"/>
                <a:cs typeface="Calibri"/>
              </a:rPr>
              <a:t>We are here to offer support early, before worries grow and become harder to manage</a:t>
            </a:r>
            <a:endParaRPr lang="en-GB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6A08B5-641B-4AC6-2114-33DF25F8A1EE}"/>
              </a:ext>
            </a:extLst>
          </p:cNvPr>
          <p:cNvSpPr txBox="1"/>
          <p:nvPr/>
        </p:nvSpPr>
        <p:spPr>
          <a:xfrm>
            <a:off x="269215" y="1352641"/>
            <a:ext cx="2464029" cy="3083778"/>
          </a:xfrm>
          <a:prstGeom prst="roundRect">
            <a:avLst/>
          </a:prstGeom>
          <a:solidFill>
            <a:srgbClr val="F74D81"/>
          </a:solidFill>
          <a:ln>
            <a:solidFill>
              <a:srgbClr val="F44C7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500" dirty="0">
                <a:ea typeface="Calibri"/>
                <a:cs typeface="Calibri"/>
              </a:rPr>
              <a:t>Hello, my name is Paula  and I am your school’s Family Help School and Community Practitioner. I will be working in</a:t>
            </a:r>
            <a:r>
              <a:rPr lang="en-GB" sz="1500" dirty="0">
                <a:ea typeface="+mn-lt"/>
                <a:cs typeface="+mn-lt"/>
              </a:rPr>
              <a:t> your school and within your community </a:t>
            </a:r>
            <a:r>
              <a:rPr lang="en-GB" sz="1500" dirty="0">
                <a:ea typeface="Calibri"/>
                <a:cs typeface="Calibri"/>
              </a:rPr>
              <a:t>to offer a range of advice and support to families with any worries or questions they may have.</a:t>
            </a:r>
            <a:r>
              <a:rPr lang="en-GB" sz="1400" dirty="0">
                <a:ea typeface="Calibri"/>
                <a:cs typeface="Calibri"/>
              </a:rPr>
              <a:t> </a:t>
            </a:r>
            <a:endParaRPr lang="en-US" sz="1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1A2D925-E76A-B02F-62D9-F3F8CBE720FA}"/>
              </a:ext>
            </a:extLst>
          </p:cNvPr>
          <p:cNvSpPr/>
          <p:nvPr/>
        </p:nvSpPr>
        <p:spPr>
          <a:xfrm>
            <a:off x="3069388" y="3368508"/>
            <a:ext cx="3616217" cy="5213707"/>
          </a:xfrm>
          <a:prstGeom prst="roundRect">
            <a:avLst/>
          </a:prstGeom>
          <a:solidFill>
            <a:srgbClr val="77B9D9"/>
          </a:solidFill>
          <a:ln>
            <a:solidFill>
              <a:srgbClr val="77B9D9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You can find me at:</a:t>
            </a:r>
          </a:p>
          <a:p>
            <a:pPr algn="ctr"/>
            <a:r>
              <a:rPr lang="en-GB" sz="2400" b="1" u="sng" dirty="0" err="1"/>
              <a:t>Woldgate</a:t>
            </a:r>
            <a:r>
              <a:rPr lang="en-GB" sz="2400" b="1" u="sng" dirty="0"/>
              <a:t> School and Sixth College</a:t>
            </a:r>
          </a:p>
          <a:p>
            <a:pPr algn="ctr"/>
            <a:endParaRPr lang="en-GB" sz="1600" dirty="0">
              <a:latin typeface="Bryndan Write" panose="02000503000000000000" pitchFamily="2" charset="0"/>
            </a:endParaRP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Thursday 10</a:t>
            </a:r>
            <a:r>
              <a:rPr lang="en-GB" sz="1600" baseline="30000" dirty="0">
                <a:latin typeface="Bryndan Write" panose="02000503000000000000" pitchFamily="2" charset="0"/>
              </a:rPr>
              <a:t>th</a:t>
            </a:r>
            <a:r>
              <a:rPr lang="en-GB" sz="1600" dirty="0">
                <a:latin typeface="Bryndan Write" panose="02000503000000000000" pitchFamily="2" charset="0"/>
              </a:rPr>
              <a:t> September</a:t>
            </a: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Thursday 1</a:t>
            </a:r>
            <a:r>
              <a:rPr lang="en-GB" sz="1600" baseline="30000" dirty="0">
                <a:latin typeface="Bryndan Write" panose="02000503000000000000" pitchFamily="2" charset="0"/>
              </a:rPr>
              <a:t>st</a:t>
            </a:r>
            <a:r>
              <a:rPr lang="en-GB" sz="1600" dirty="0">
                <a:latin typeface="Bryndan Write" panose="02000503000000000000" pitchFamily="2" charset="0"/>
              </a:rPr>
              <a:t> October</a:t>
            </a: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Thursday 15</a:t>
            </a:r>
            <a:r>
              <a:rPr lang="en-GB" sz="1600" baseline="30000" dirty="0">
                <a:latin typeface="Bryndan Write" panose="02000503000000000000" pitchFamily="2" charset="0"/>
              </a:rPr>
              <a:t>th</a:t>
            </a:r>
            <a:r>
              <a:rPr lang="en-GB" sz="1600" dirty="0">
                <a:latin typeface="Bryndan Write" panose="02000503000000000000" pitchFamily="2" charset="0"/>
              </a:rPr>
              <a:t> October</a:t>
            </a: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Thursday 5</a:t>
            </a:r>
            <a:r>
              <a:rPr lang="en-GB" sz="1600" baseline="30000" dirty="0">
                <a:latin typeface="Bryndan Write" panose="02000503000000000000" pitchFamily="2" charset="0"/>
              </a:rPr>
              <a:t>th</a:t>
            </a:r>
            <a:r>
              <a:rPr lang="en-GB" sz="1600" dirty="0">
                <a:latin typeface="Bryndan Write" panose="02000503000000000000" pitchFamily="2" charset="0"/>
              </a:rPr>
              <a:t> November</a:t>
            </a: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Thursday 19</a:t>
            </a:r>
            <a:r>
              <a:rPr lang="en-GB" sz="1600" baseline="30000" dirty="0">
                <a:latin typeface="Bryndan Write" panose="02000503000000000000" pitchFamily="2" charset="0"/>
              </a:rPr>
              <a:t>th</a:t>
            </a:r>
            <a:r>
              <a:rPr lang="en-GB" sz="1600" dirty="0">
                <a:latin typeface="Bryndan Write" panose="02000503000000000000" pitchFamily="2" charset="0"/>
              </a:rPr>
              <a:t> November</a:t>
            </a: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Thursday 3</a:t>
            </a:r>
            <a:r>
              <a:rPr lang="en-GB" sz="1600" baseline="30000" dirty="0">
                <a:latin typeface="Bryndan Write" panose="02000503000000000000" pitchFamily="2" charset="0"/>
              </a:rPr>
              <a:t>rd</a:t>
            </a:r>
            <a:r>
              <a:rPr lang="en-GB" sz="1600" dirty="0">
                <a:latin typeface="Bryndan Write" panose="02000503000000000000" pitchFamily="2" charset="0"/>
              </a:rPr>
              <a:t> December</a:t>
            </a: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Thursday 17</a:t>
            </a:r>
            <a:r>
              <a:rPr lang="en-GB" sz="1600" baseline="30000" dirty="0">
                <a:latin typeface="Bryndan Write" panose="02000503000000000000" pitchFamily="2" charset="0"/>
              </a:rPr>
              <a:t>th</a:t>
            </a:r>
            <a:r>
              <a:rPr lang="en-GB" sz="1600" dirty="0">
                <a:latin typeface="Bryndan Write" panose="02000503000000000000" pitchFamily="2" charset="0"/>
              </a:rPr>
              <a:t> December</a:t>
            </a:r>
          </a:p>
          <a:p>
            <a:pPr algn="ctr"/>
            <a:endParaRPr lang="en-GB" sz="1600" dirty="0">
              <a:latin typeface="Bryndan Write" panose="02000503000000000000" pitchFamily="2" charset="0"/>
            </a:endParaRPr>
          </a:p>
          <a:p>
            <a:pPr algn="ctr"/>
            <a:r>
              <a:rPr lang="en-GB" sz="1600" dirty="0">
                <a:latin typeface="Bryndan Write" panose="02000503000000000000" pitchFamily="2" charset="0"/>
              </a:rPr>
              <a:t>By appointment only. Please make an appointment with the school office.</a:t>
            </a:r>
          </a:p>
          <a:p>
            <a:pPr algn="ctr"/>
            <a:endParaRPr lang="en-GB" sz="1600" dirty="0">
              <a:latin typeface="Bryndan Write" panose="02000503000000000000" pitchFamily="2" charset="0"/>
            </a:endParaRPr>
          </a:p>
          <a:p>
            <a:r>
              <a:rPr lang="en-GB" sz="1600" dirty="0"/>
              <a:t>If you are unable to attend the drop-ins, please speak to school about making alternative arrangements or for the details of the Community drop-ins.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D47F65-24C6-4EFB-A456-23756FFA84BE}"/>
              </a:ext>
            </a:extLst>
          </p:cNvPr>
          <p:cNvSpPr/>
          <p:nvPr/>
        </p:nvSpPr>
        <p:spPr>
          <a:xfrm>
            <a:off x="3688597" y="1352641"/>
            <a:ext cx="2011660" cy="1943818"/>
          </a:xfrm>
          <a:prstGeom prst="ellipse">
            <a:avLst/>
          </a:prstGeom>
          <a:solidFill>
            <a:srgbClr val="58C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BCDF4E-7637-C0C6-CC28-11BAE22BD1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2" t="17363" r="32717" b="69801"/>
          <a:stretch>
            <a:fillRect/>
          </a:stretch>
        </p:blipFill>
        <p:spPr bwMode="auto">
          <a:xfrm>
            <a:off x="4004789" y="1659195"/>
            <a:ext cx="1338420" cy="13789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07836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a9ecaa-e25d-41c6-bae7-05f002dfff86">
      <Terms xmlns="http://schemas.microsoft.com/office/infopath/2007/PartnerControls"/>
    </lcf76f155ced4ddcb4097134ff3c332f>
    <TaxCatchAll xmlns="6dfd1e0d-4a52-4678-af5d-3dfacf870fc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40D26A91D974C8D7C300CE04A5569" ma:contentTypeVersion="13" ma:contentTypeDescription="Create a new document." ma:contentTypeScope="" ma:versionID="db7e5e059d7442ccb89d3aa839fac809">
  <xsd:schema xmlns:xsd="http://www.w3.org/2001/XMLSchema" xmlns:xs="http://www.w3.org/2001/XMLSchema" xmlns:p="http://schemas.microsoft.com/office/2006/metadata/properties" xmlns:ns2="c6a9ecaa-e25d-41c6-bae7-05f002dfff86" xmlns:ns3="6dfd1e0d-4a52-4678-af5d-3dfacf870fc2" targetNamespace="http://schemas.microsoft.com/office/2006/metadata/properties" ma:root="true" ma:fieldsID="0824bd163bc62b5a5b33fafd7a553c14" ns2:_="" ns3:_="">
    <xsd:import namespace="c6a9ecaa-e25d-41c6-bae7-05f002dfff86"/>
    <xsd:import namespace="6dfd1e0d-4a52-4678-af5d-3dfacf870f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a9ecaa-e25d-41c6-bae7-05f002df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d38343-8b12-4f64-926b-082e7a0630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fd1e0d-4a52-4678-af5d-3dfacf870f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ea43bc-4a58-492a-a365-8705c27f58e0}" ma:internalName="TaxCatchAll" ma:showField="CatchAllData" ma:web="6dfd1e0d-4a52-4678-af5d-3dfacf870f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F850DA-D477-41FF-8472-6A73EEE23FA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3f3b4ed-ef53-40df-ba69-6d1b5a46d459"/>
    <ds:schemaRef ds:uri="a2df68a7-e395-4ec3-aabc-6d2fd1836d30"/>
    <ds:schemaRef ds:uri="http://www.w3.org/XML/1998/namespace"/>
    <ds:schemaRef ds:uri="http://purl.org/dc/dcmitype/"/>
    <ds:schemaRef ds:uri="c6a9ecaa-e25d-41c6-bae7-05f002dfff86"/>
    <ds:schemaRef ds:uri="6dfd1e0d-4a52-4678-af5d-3dfacf870fc2"/>
  </ds:schemaRefs>
</ds:datastoreItem>
</file>

<file path=customXml/itemProps2.xml><?xml version="1.0" encoding="utf-8"?>
<ds:datastoreItem xmlns:ds="http://schemas.openxmlformats.org/officeDocument/2006/customXml" ds:itemID="{A0C0314C-C008-4443-ACF5-18B359E3E6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48449B-90F4-46E6-8F2F-C2E51061D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a9ecaa-e25d-41c6-bae7-05f002dfff86"/>
    <ds:schemaRef ds:uri="6dfd1e0d-4a52-4678-af5d-3dfacf870f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187</Words>
  <Application>Microsoft Office PowerPoint</Application>
  <PresentationFormat>A4 Paper (210x297 mm)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Bryndan Write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Paula Birdsall</cp:lastModifiedBy>
  <cp:revision>59</cp:revision>
  <cp:lastPrinted>2023-09-27T12:44:16Z</cp:lastPrinted>
  <dcterms:created xsi:type="dcterms:W3CDTF">2018-01-10T15:43:55Z</dcterms:created>
  <dcterms:modified xsi:type="dcterms:W3CDTF">2026-09-09T13:59:21Z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4828c0-bf9e-487a-a999-4cc0afddd2a0_Enabled">
    <vt:lpwstr>true</vt:lpwstr>
  </property>
  <property fmtid="{D5CDD505-2E9C-101B-9397-08002B2CF9AE}" pid="3" name="MSIP_Label_2a4828c0-bf9e-487a-a999-4cc0afddd2a0_SetDate">
    <vt:lpwstr>2023-01-20T14:38:42Z</vt:lpwstr>
  </property>
  <property fmtid="{D5CDD505-2E9C-101B-9397-08002B2CF9AE}" pid="4" name="MSIP_Label_2a4828c0-bf9e-487a-a999-4cc0afddd2a0_Method">
    <vt:lpwstr>Standard</vt:lpwstr>
  </property>
  <property fmtid="{D5CDD505-2E9C-101B-9397-08002B2CF9AE}" pid="5" name="MSIP_Label_2a4828c0-bf9e-487a-a999-4cc0afddd2a0_Name">
    <vt:lpwstr>Not Sensitive</vt:lpwstr>
  </property>
  <property fmtid="{D5CDD505-2E9C-101B-9397-08002B2CF9AE}" pid="6" name="MSIP_Label_2a4828c0-bf9e-487a-a999-4cc0afddd2a0_SiteId">
    <vt:lpwstr>351368d1-9b5a-4c8b-ac76-f39b4c7dd76c</vt:lpwstr>
  </property>
  <property fmtid="{D5CDD505-2E9C-101B-9397-08002B2CF9AE}" pid="7" name="MSIP_Label_2a4828c0-bf9e-487a-a999-4cc0afddd2a0_ActionId">
    <vt:lpwstr>e22c0879-bdc5-40c0-aadc-b49190be8be8</vt:lpwstr>
  </property>
  <property fmtid="{D5CDD505-2E9C-101B-9397-08002B2CF9AE}" pid="8" name="MSIP_Label_2a4828c0-bf9e-487a-a999-4cc0afddd2a0_ContentBits">
    <vt:lpwstr>0</vt:lpwstr>
  </property>
  <property fmtid="{D5CDD505-2E9C-101B-9397-08002B2CF9AE}" pid="9" name="ContentTypeId">
    <vt:lpwstr>0x01010064940D26A91D974C8D7C300CE04A5569</vt:lpwstr>
  </property>
</Properties>
</file>